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0" r:id="rId3"/>
    <p:sldId id="281" r:id="rId4"/>
    <p:sldId id="283" r:id="rId5"/>
    <p:sldId id="284" r:id="rId6"/>
    <p:sldId id="282" r:id="rId7"/>
    <p:sldId id="285" r:id="rId8"/>
    <p:sldId id="304" r:id="rId9"/>
    <p:sldId id="289" r:id="rId10"/>
    <p:sldId id="290" r:id="rId11"/>
    <p:sldId id="288" r:id="rId12"/>
    <p:sldId id="292" r:id="rId13"/>
    <p:sldId id="291" r:id="rId14"/>
    <p:sldId id="296" r:id="rId15"/>
    <p:sldId id="300" r:id="rId16"/>
    <p:sldId id="301" r:id="rId17"/>
    <p:sldId id="305" r:id="rId18"/>
    <p:sldId id="262" r:id="rId19"/>
    <p:sldId id="303" r:id="rId20"/>
    <p:sldId id="267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F46FC82-FD1C-4D43-9A43-32632B06DE3A}">
          <p14:sldIdLst>
            <p14:sldId id="256"/>
            <p14:sldId id="280"/>
            <p14:sldId id="281"/>
            <p14:sldId id="283"/>
            <p14:sldId id="284"/>
            <p14:sldId id="282"/>
            <p14:sldId id="285"/>
            <p14:sldId id="304"/>
            <p14:sldId id="289"/>
            <p14:sldId id="290"/>
            <p14:sldId id="288"/>
            <p14:sldId id="292"/>
            <p14:sldId id="291"/>
            <p14:sldId id="296"/>
            <p14:sldId id="300"/>
            <p14:sldId id="301"/>
            <p14:sldId id="305"/>
          </p14:sldIdLst>
        </p14:section>
        <p14:section name="Untitled Section" id="{28CD9E8B-3CE9-45F0-B989-27944D013D98}">
          <p14:sldIdLst>
            <p14:sldId id="262"/>
            <p14:sldId id="303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7F5"/>
    <a:srgbClr val="E0F2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1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>
              <a:defRPr sz="1200"/>
            </a:lvl1pPr>
          </a:lstStyle>
          <a:p>
            <a:fld id="{4591E4E1-B833-4FF2-B683-03CA7BC81731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3" tIns="46237" rIns="92473" bIns="4623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2473" tIns="46237" rIns="92473" bIns="4623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>
              <a:defRPr sz="1200"/>
            </a:lvl1pPr>
          </a:lstStyle>
          <a:p>
            <a:fld id="{50CEBBD5-FCEF-4125-9845-B3C855A12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95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9A875-5F51-4CB8-B094-F1F0BE719DC1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43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tarry sky with many small white dots&#10;&#10;Description automatically generated">
            <a:extLst>
              <a:ext uri="{FF2B5EF4-FFF2-40B4-BE49-F238E27FC236}">
                <a16:creationId xmlns:a16="http://schemas.microsoft.com/office/drawing/2014/main" id="{69F88645-27FD-02F8-2F83-17F30771E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" r="24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84820B-554C-7311-B596-808C09CD51ED}"/>
              </a:ext>
            </a:extLst>
          </p:cNvPr>
          <p:cNvSpPr/>
          <p:nvPr userDrawn="1"/>
        </p:nvSpPr>
        <p:spPr>
          <a:xfrm>
            <a:off x="806114" y="843923"/>
            <a:ext cx="10659979" cy="5170153"/>
          </a:xfrm>
          <a:prstGeom prst="rect">
            <a:avLst/>
          </a:prstGeom>
          <a:solidFill>
            <a:srgbClr val="EDF7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42365E-9792-900B-47C7-05DA4A5FF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9909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65C3FF-2454-098F-0767-61302F784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7876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 descr="A rectangular frame with yellow lights&#10;&#10;Description automatically generated">
            <a:extLst>
              <a:ext uri="{FF2B5EF4-FFF2-40B4-BE49-F238E27FC236}">
                <a16:creationId xmlns:a16="http://schemas.microsoft.com/office/drawing/2014/main" id="{900BC967-1F08-CF39-A724-53D8C0673D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31" y="344209"/>
            <a:ext cx="11483137" cy="616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21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B2547-03DC-3462-1E33-532D7B67F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B7CF4A-EDC2-E694-5EDC-EB7251A2F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F18E2-1F66-04DF-EF3D-3C3755E04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A821-B90E-4073-8A1D-41279B3E2EE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92260-B9B1-2F5F-4BEE-590C5D847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2CAB6-34C5-9947-CEF7-914CD2A15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F21F-C508-468F-9931-6B4118C75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0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F3868D-80CD-D1A6-787F-36BF9876EA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046745"/>
            <a:ext cx="2628900" cy="513021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372E30-BB52-34E7-53C1-95C6DBB5B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46747"/>
            <a:ext cx="7734300" cy="51302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9A26F-2DD1-AC58-7B49-BA7131284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A821-B90E-4073-8A1D-41279B3E2EE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C7A4C-FBE9-BF92-EAA8-E50B2A559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F21E4-C346-65E0-BE0C-392835891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F21F-C508-468F-9931-6B4118C75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A0935-C237-89E8-5A65-62F3BEDE3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E34AB-9CBB-F2BD-1369-E9DFF0263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1E677-9665-4D75-4BB9-09CC76C52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A821-B90E-4073-8A1D-41279B3E2EE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A7404-8F08-9B8C-AC01-31F1D21B4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C09F9-39DF-74E3-2DFC-081E0092A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F21F-C508-468F-9931-6B4118C75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1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057D9-6E88-8CEB-0141-DBB4180C1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34C30-6B8A-F417-7D06-15529FC63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4AE37-6853-6531-5C26-480D8F439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A821-B90E-4073-8A1D-41279B3E2EE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54C2F-B321-BBAC-1059-1C2F6BC93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CB226-622A-DD7A-5AFD-737755887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F21F-C508-468F-9931-6B4118C75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14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8BB5C-2E84-920F-2DC3-2728F3F85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35238-540F-AD5F-A17B-E2A6E82521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202FD-A702-BD92-256E-C1ACEFB2B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8A7C59-A9DE-B11C-32E0-AD4580DE5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A821-B90E-4073-8A1D-41279B3E2EE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4D70CB-DFB7-6A0A-A5C9-B342DEE9C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AC535E-E176-828D-51DA-5750963AD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F21F-C508-468F-9931-6B4118C75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97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F96F8-0E73-915B-1914-91AF7622D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5155"/>
            <a:ext cx="10515600" cy="103567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1DF684-DEC9-51E4-99DB-90952D4F7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3995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9791EC-E21A-BC33-2002-21695B42E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06725"/>
            <a:ext cx="5157787" cy="31829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CD48E6-250E-EBA7-3881-D129455A72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3995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AC707E-85B9-5AA5-2CF1-6B33D0D399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5E0B45-AA42-BB68-7210-F87B0D06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A821-B90E-4073-8A1D-41279B3E2EE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02C0EC-1A2E-F29F-8E36-0B87D0503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78A7A8-A96E-EBE3-B1C9-CC6A24486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F21F-C508-468F-9931-6B4118C75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4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349F5-4571-241F-E01D-F3A26AE4F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B59965-E58F-AF5A-ECF8-3347C38D7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A821-B90E-4073-8A1D-41279B3E2EE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A466F8-052B-F73C-0CD8-D3B25A9B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7686D-9B7E-C311-FC91-B777FDED0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F21F-C508-468F-9931-6B4118C75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73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F2F1BB-9157-49F2-CDE0-3574DD0B4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A821-B90E-4073-8A1D-41279B3E2EE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07A132-E2EC-9727-8FED-67261E800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6D805-A704-9731-2CDE-5BAE9B97B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F21F-C508-468F-9931-6B4118C75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5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2C84A-102D-09DB-A7A1-AAD81B528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2CF46-4A66-C1A3-D944-08FC07130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A2035-9CE4-B40E-FF99-DB0BC7697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F73AA9-868F-1D6A-8453-C8737F6DB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A821-B90E-4073-8A1D-41279B3E2EE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1BC27-8625-32C9-D1F4-C7C9899D8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FA8924-FE77-B766-B7FE-3BE5021ED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F21F-C508-468F-9931-6B4118C75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5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7F155-986F-252B-13CB-F2B96ABDC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2745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A06E6B-0EDF-8275-55AB-7DEB7FC328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B0089-E426-EE1F-15E3-ADA06C2B2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70220"/>
            <a:ext cx="3932237" cy="34987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BF8A2-5135-199A-63DE-D28C1B118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A821-B90E-4073-8A1D-41279B3E2EE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DCD97-05C0-0D93-CC2F-A0400CA16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6BD7A-D4F8-CCC1-668A-E87B6401A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F21F-C508-468F-9931-6B4118C75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0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CB0ADA-C5D1-185A-1A62-46F5D6F19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26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9ACC6-BAEE-8CEB-0530-BE2DE9132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54442"/>
            <a:ext cx="10515600" cy="372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E268C-915E-2C22-A466-4D1301D0AE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A9A821-B90E-4073-8A1D-41279B3E2EE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5F412-E639-2005-20D7-0A5588E312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691D0-376F-F04F-72B7-A176134655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A5F21F-C508-468F-9931-6B4118C75A1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tarry sky with many small white dots&#10;&#10;Description automatically generated">
            <a:extLst>
              <a:ext uri="{FF2B5EF4-FFF2-40B4-BE49-F238E27FC236}">
                <a16:creationId xmlns:a16="http://schemas.microsoft.com/office/drawing/2014/main" id="{E6EC0897-B0F3-2CC4-490A-3797393388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01"/>
          <a:stretch/>
        </p:blipFill>
        <p:spPr>
          <a:xfrm>
            <a:off x="0" y="0"/>
            <a:ext cx="12192000" cy="8412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8DB15E-A64A-B303-B245-61357B7F31B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073" y="32076"/>
            <a:ext cx="9833854" cy="75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donkeyhotey/6263542143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Occluded_mesocyclone_tornado2_-_NOAA.jpg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2011_Joplin,_Missouri_tornado_damage.jpg" TargetMode="Externa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Occluded_mesocyclone_tornado2_-_NOAA.jpg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istsresource.org/environment/disaster-effects-recovery-research-roundup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88357&amp;picture=new-home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contactez-nous-la-communication-1908762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shomecorp.com/federal-programs/home/homeowner-rehab/" TargetMode="External"/><Relationship Id="rId5" Type="http://schemas.openxmlformats.org/officeDocument/2006/relationships/hyperlink" Target="http://www.mshomecorp.com/" TargetMode="External"/><Relationship Id="rId4" Type="http://schemas.openxmlformats.org/officeDocument/2006/relationships/hyperlink" Target="mailto:jackie.cobbins@mshc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kist.com/free-photo-vdlua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ournalistsresource.org/economics/disaster-recovery-and-race-new-orleans-gulfport/" TargetMode="Externa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mmons.wikimedia.org/wiki/File:A_Chic_Cartoon_Businesswoman.sv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64041-gold-symbol-dollar-sign-currency-transparent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pedia.org/suspension-file/g/grants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construction-png/" TargetMode="External"/><Relationship Id="rId7" Type="http://schemas.openxmlformats.org/officeDocument/2006/relationships/hyperlink" Target="https://www.geograph.org.uk/photo/374964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hyperlink" Target="https://www.publicdomainpictures.net/view-image.php?image=93776&amp;picture=new-home-construction" TargetMode="Externa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88357&amp;picture=new-home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12114/hous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tarry sky with many small white dots&#10;&#10;Description automatically generated">
            <a:extLst>
              <a:ext uri="{FF2B5EF4-FFF2-40B4-BE49-F238E27FC236}">
                <a16:creationId xmlns:a16="http://schemas.microsoft.com/office/drawing/2014/main" id="{291BFA26-115F-E34D-D27A-EFE96783D1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" r="24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sign with a flower on it&#10;&#10;Description automatically generated">
            <a:extLst>
              <a:ext uri="{FF2B5EF4-FFF2-40B4-BE49-F238E27FC236}">
                <a16:creationId xmlns:a16="http://schemas.microsoft.com/office/drawing/2014/main" id="{EC645E6D-58D9-4A4D-A420-3A4102867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1267"/>
            <a:ext cx="6467520" cy="59267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32445C-B5D5-D294-29E0-AFD9D7B36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379"/>
            <a:ext cx="12192000" cy="931267"/>
          </a:xfrm>
          <a:prstGeom prst="rect">
            <a:avLst/>
          </a:prstGeom>
        </p:spPr>
      </p:pic>
      <p:pic>
        <p:nvPicPr>
          <p:cNvPr id="15" name="Picture 1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661A2EB-AE69-B882-FABE-9D6E4D8680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20866"/>
            <a:ext cx="5946107" cy="401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13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87F147-DCDA-C098-20D0-3079B7E94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28625"/>
            <a:ext cx="5827014" cy="1458898"/>
          </a:xfrm>
        </p:spPr>
        <p:txBody>
          <a:bodyPr anchor="b">
            <a:normAutofit/>
          </a:bodyPr>
          <a:lstStyle/>
          <a:p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HOMEOWNER REHABILITATION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 </a:t>
            </a:r>
            <a:endParaRPr lang="en-US" sz="3800" dirty="0"/>
          </a:p>
        </p:txBody>
      </p:sp>
      <p:sp>
        <p:nvSpPr>
          <p:cNvPr id="35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4433D-D9D2-797C-E483-E6969B467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541" y="2660904"/>
            <a:ext cx="7282434" cy="3547872"/>
          </a:xfrm>
        </p:spPr>
        <p:txBody>
          <a:bodyPr anchor="t">
            <a:normAutofit/>
          </a:bodyPr>
          <a:lstStyle/>
          <a:p>
            <a:pPr marL="45720" marR="0" lvl="0" indent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ELIGIBILITY AND REQUIREMENTS</a:t>
            </a:r>
          </a:p>
          <a:p>
            <a:pPr marL="845820" marR="0" lvl="1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Household must receive income to sustain housing throughout the affordability period.</a:t>
            </a:r>
          </a:p>
          <a:p>
            <a:pPr marL="502920" marR="0" lvl="1" indent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45820" marR="0" lvl="1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Property taxes must be current or exempt status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5" name="Picture 4" descr="A picture containing text">
            <a:extLst>
              <a:ext uri="{FF2B5EF4-FFF2-40B4-BE49-F238E27FC236}">
                <a16:creationId xmlns:a16="http://schemas.microsoft.com/office/drawing/2014/main" id="{ABCB421A-28BF-E64D-35C2-49F130AF8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77100" y="2382012"/>
            <a:ext cx="4914900" cy="409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13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CEF6118E-44FB-4509-B4D9-129052E4C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1285F0-C284-0A75-796D-33DF613B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43" y="317241"/>
            <a:ext cx="4622567" cy="1950098"/>
          </a:xfrm>
        </p:spPr>
        <p:txBody>
          <a:bodyPr anchor="b">
            <a:norm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DISASTER RECOVERY PROGRAM</a:t>
            </a:r>
          </a:p>
        </p:txBody>
      </p:sp>
      <p:pic>
        <p:nvPicPr>
          <p:cNvPr id="4" name="Picture 3" descr="A tornado in the sky&#10;">
            <a:extLst>
              <a:ext uri="{FF2B5EF4-FFF2-40B4-BE49-F238E27FC236}">
                <a16:creationId xmlns:a16="http://schemas.microsoft.com/office/drawing/2014/main" id="{ED877C52-9F7F-AF94-2859-A2F141C39E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6038" r="1" b="1"/>
          <a:stretch/>
        </p:blipFill>
        <p:spPr>
          <a:xfrm>
            <a:off x="5186554" y="0"/>
            <a:ext cx="7002397" cy="320973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09A19-7683-B9B1-62EF-548BF0FE6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43" y="2341984"/>
            <a:ext cx="4622567" cy="4198775"/>
          </a:xfrm>
        </p:spPr>
        <p:txBody>
          <a:bodyPr>
            <a:normAutofit fontScale="92500" lnSpcReduction="2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HOME Disaster Recovery (DR) program provides housing assistance to counties in a declared area to low-income households impacted by a disaster to help rebuild a community’s housing stock and encourage the resettlement of displaced homeowners.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Picture 6" descr="A destroyed building with cars and debris&#10;&#10;Description automatically generated">
            <a:extLst>
              <a:ext uri="{FF2B5EF4-FFF2-40B4-BE49-F238E27FC236}">
                <a16:creationId xmlns:a16="http://schemas.microsoft.com/office/drawing/2014/main" id="{A9DDC26C-EA6B-1602-BBAD-F3EF404A2E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3105" r="1" b="13106"/>
          <a:stretch/>
        </p:blipFill>
        <p:spPr>
          <a:xfrm>
            <a:off x="5186554" y="3209731"/>
            <a:ext cx="7005446" cy="364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8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tornado in the sky">
            <a:extLst>
              <a:ext uri="{FF2B5EF4-FFF2-40B4-BE49-F238E27FC236}">
                <a16:creationId xmlns:a16="http://schemas.microsoft.com/office/drawing/2014/main" id="{CBDA6CCF-F0A7-A16F-6B00-D344755C6E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190" r="1858" b="-1"/>
          <a:stretch/>
        </p:blipFill>
        <p:spPr>
          <a:xfrm>
            <a:off x="3031957" y="10"/>
            <a:ext cx="9193125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B4624D-4C47-7DD8-BCA4-62C8CDA60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30" y="182880"/>
            <a:ext cx="4458260" cy="2082157"/>
          </a:xfrm>
        </p:spPr>
        <p:txBody>
          <a:bodyPr>
            <a:noAutofit/>
          </a:bodyPr>
          <a:lstStyle/>
          <a:p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DISASTER RECOVERY PROGRAM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42A1E-99A3-748C-A70D-1F429B6A4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30" y="2464066"/>
            <a:ext cx="8104472" cy="42110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DEGREES OF DAMAGE </a:t>
            </a:r>
          </a:p>
          <a:p>
            <a:pPr marL="0" indent="0">
              <a:buNone/>
            </a:pPr>
            <a:endParaRPr lang="en-US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AFFECTED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home is considered affected if the damage to the home is mostly cosmetic. </a:t>
            </a:r>
          </a:p>
          <a:p>
            <a:pPr marL="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MINOR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home with repairable non-structural damage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home with structural damage or other significant damage that requires extensive repairs. </a:t>
            </a:r>
          </a:p>
          <a:p>
            <a:pPr marL="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DESTROYED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home is a total loss.</a:t>
            </a:r>
          </a:p>
        </p:txBody>
      </p:sp>
    </p:spTree>
    <p:extLst>
      <p:ext uri="{BB962C8B-B14F-4D97-AF65-F5344CB8AC3E}">
        <p14:creationId xmlns:p14="http://schemas.microsoft.com/office/powerpoint/2010/main" val="3507010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house that has been demolished&#10;&#10;Description automatically generated">
            <a:extLst>
              <a:ext uri="{FF2B5EF4-FFF2-40B4-BE49-F238E27FC236}">
                <a16:creationId xmlns:a16="http://schemas.microsoft.com/office/drawing/2014/main" id="{BE9EEA39-B4A4-6176-B82E-D5B87661AE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542" r="6038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3AC375-4E18-E732-171D-FFA48EA88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514" y="365125"/>
            <a:ext cx="4159875" cy="1899912"/>
          </a:xfrm>
        </p:spPr>
        <p:txBody>
          <a:bodyPr>
            <a:noAutofit/>
          </a:bodyPr>
          <a:lstStyle/>
          <a:p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DISASTER RECOVERY PROGRAM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E0AFD-22A5-E259-975D-BD8F725AB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381" y="2771192"/>
            <a:ext cx="6968691" cy="3600731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ELIGIBLE APPLICANT</a:t>
            </a:r>
            <a:r>
              <a:rPr lang="en-US" sz="32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 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Counties Identified in a FEMA Declaration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ELIGIBLE ACTIVITIES </a:t>
            </a:r>
          </a:p>
          <a:p>
            <a:pPr lvl="2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11430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Rehabilitation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11430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Repair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11430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Replacement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5956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7F632-545C-F5E5-4373-EC4AF950D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2609"/>
            <a:ext cx="10515600" cy="810208"/>
          </a:xfrm>
        </p:spPr>
        <p:txBody>
          <a:bodyPr/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10B29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DISASTER RECOVERY PROGRAM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F5518-FA0B-B69E-2687-E433025D4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75453"/>
            <a:ext cx="11188959" cy="4665306"/>
          </a:xfrm>
        </p:spPr>
        <p:txBody>
          <a:bodyPr>
            <a:norm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INELIGIBLE USE Of FUNDS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DR funds cannot be used to assist in immediate clean up or restoration of services in the aftermath of a disaster. Funds are a potential financing source for long-term housing recovery efforts.</a:t>
            </a:r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Direct homeownership assistance to purchase a new stick-built home. </a:t>
            </a:r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Tenant Based Rental Assistance (TBRA) Rental housing units. </a:t>
            </a:r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Hotels or other temporary shelter that does not constitute housing.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44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3C2E7-3C1B-DFB7-A992-9959D5611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633" y="1063689"/>
            <a:ext cx="8646367" cy="1296955"/>
          </a:xfrm>
        </p:spPr>
        <p:txBody>
          <a:bodyPr>
            <a:normAutofit fontScale="90000"/>
          </a:bodyPr>
          <a:lstStyle/>
          <a:p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DISASTER RECOVERY PROGRAM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B0578-4C21-18F2-4C56-414E63079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6751" y="2653875"/>
            <a:ext cx="6664273" cy="3523087"/>
          </a:xfrm>
        </p:spPr>
        <p:txBody>
          <a:bodyPr>
            <a:normAutofit/>
          </a:bodyPr>
          <a:lstStyle/>
          <a:p>
            <a:pPr marL="617220" marR="0" lvl="0" indent="-57150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Period of Affordability</a:t>
            </a:r>
          </a:p>
          <a:p>
            <a:pPr marL="4572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30302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Rehabilitation – 5 years</a:t>
            </a:r>
          </a:p>
          <a:p>
            <a:pPr marL="130302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Reconstruction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10 years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303020" lvl="2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Replacement – 10 years</a:t>
            </a:r>
          </a:p>
          <a:p>
            <a:pPr marL="45720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 descr="A house with a driveway&#10;&#10;Description automatically generated">
            <a:extLst>
              <a:ext uri="{FF2B5EF4-FFF2-40B4-BE49-F238E27FC236}">
                <a16:creationId xmlns:a16="http://schemas.microsoft.com/office/drawing/2014/main" id="{0403C6DE-AE2D-76E1-8385-2B8BD72AA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8204" y="2805260"/>
            <a:ext cx="4810083" cy="318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41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7F147-DCDA-C098-20D0-3079B7E94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1878"/>
            <a:ext cx="10515600" cy="1166193"/>
          </a:xfrm>
        </p:spPr>
        <p:txBody>
          <a:bodyPr>
            <a:normAutofit/>
          </a:bodyPr>
          <a:lstStyle/>
          <a:p>
            <a:pPr algn="ctr"/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21130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DISASTER RECOVERY PROGRAM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4433D-D9D2-797C-E483-E6969B467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3908"/>
            <a:ext cx="10515600" cy="5125674"/>
          </a:xfrm>
        </p:spPr>
        <p:txBody>
          <a:bodyPr>
            <a:normAutofit/>
          </a:bodyPr>
          <a:lstStyle/>
          <a:p>
            <a:pPr marL="4572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REQUIREMENTS</a:t>
            </a:r>
          </a:p>
          <a:p>
            <a:pPr marL="845820" marR="0" lvl="1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Must have occupied unit as principal residence</a:t>
            </a:r>
          </a:p>
          <a:p>
            <a:pPr marL="845820" marR="0" lvl="1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Legal ownership of property </a:t>
            </a:r>
          </a:p>
          <a:p>
            <a:pPr marL="845820" marR="0" lvl="1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Proof of owner occupancy – Prior 12 months</a:t>
            </a:r>
          </a:p>
          <a:p>
            <a:pPr marL="845820" marR="0" lvl="1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Property must be a single-family, owner-occupied unit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74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B2DB46-C9DA-72D5-A21A-2236B3B4F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OVERVIEW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5C7E73A-3A87-F89E-659D-4CB25FA07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855" y="130629"/>
            <a:ext cx="4063143" cy="1443681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indent="0" algn="ctr">
              <a:buNone/>
            </a:pP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Homeowner Rehabilitation</a:t>
            </a:r>
          </a:p>
          <a:p>
            <a:pPr marL="0" indent="0" algn="ctr">
              <a:buNone/>
            </a:pP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vs </a:t>
            </a: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Disaster Recovery </a:t>
            </a:r>
            <a:endParaRPr lang="en-US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D398795-2522-1250-EC65-1E4813DE3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966293"/>
            <a:ext cx="10934700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82479" tIns="41239" rIns="82479" bIns="41239" rtlCol="0" anchor="ctr">
            <a:normAutofit/>
          </a:bodyPr>
          <a:lstStyle/>
          <a:p>
            <a:pPr eaLnBrk="1" hangingPunct="1">
              <a:defRPr/>
            </a:pPr>
            <a:r>
              <a:rPr lang="en-US"/>
              <a:t>Questions?</a:t>
            </a:r>
            <a:endParaRPr lang="en-US" dirty="0"/>
          </a:p>
        </p:txBody>
      </p:sp>
      <p:pic>
        <p:nvPicPr>
          <p:cNvPr id="106500" name="Picture 2" descr="C:\Documents and Settings\h10767\Local Settings\Temporary Internet Files\Content.IE5\XZE1HOTJ\MC9003562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3187" y="1308682"/>
            <a:ext cx="4495800" cy="5257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3873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76069E-DBA0-56D8-33AB-E674F5CEF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9" y="66428"/>
            <a:ext cx="3825379" cy="1158366"/>
          </a:xfrm>
        </p:spPr>
        <p:txBody>
          <a:bodyPr anchor="t">
            <a:normAutofit/>
          </a:bodyPr>
          <a:lstStyle/>
          <a:p>
            <a:pPr algn="just"/>
            <a:r>
              <a:rPr lang="en-US" sz="3700" b="1" dirty="0">
                <a:latin typeface="Garamond" panose="02020404030301010803" pitchFamily="18" charset="0"/>
              </a:rPr>
              <a:t>CONTACT INFORMATION</a:t>
            </a:r>
            <a:endParaRPr lang="en-US" sz="3700" dirty="0">
              <a:latin typeface="Garamond" panose="02020404030301010803" pitchFamily="18" charset="0"/>
            </a:endParaRPr>
          </a:p>
        </p:txBody>
      </p:sp>
      <p:pic>
        <p:nvPicPr>
          <p:cNvPr id="5" name="Picture 4" descr="A close-up of a phone and mail&#10;&#10;Description automatically generated">
            <a:extLst>
              <a:ext uri="{FF2B5EF4-FFF2-40B4-BE49-F238E27FC236}">
                <a16:creationId xmlns:a16="http://schemas.microsoft.com/office/drawing/2014/main" id="{6D4420C3-6F67-9932-5D63-5E6FE4664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30912" y="4281356"/>
            <a:ext cx="9872358" cy="251021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B2A10-45A0-24BD-0F45-C3C7CAA7C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242" y="1644242"/>
            <a:ext cx="10698761" cy="439877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Jackie Cobbins</a:t>
            </a:r>
          </a:p>
          <a:p>
            <a:pPr marL="0" indent="0">
              <a:buNone/>
            </a:pPr>
            <a:r>
              <a:rPr lang="en-US" dirty="0"/>
              <a:t>Federal Grants Program Coordinator</a:t>
            </a:r>
          </a:p>
          <a:p>
            <a:pPr marL="0" indent="0">
              <a:buNone/>
            </a:pPr>
            <a:r>
              <a:rPr lang="en-US" dirty="0"/>
              <a:t>601-718-4635</a:t>
            </a:r>
          </a:p>
          <a:p>
            <a:pPr marL="0" indent="0">
              <a:buNone/>
            </a:pP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jackie.cobbins@mshc.com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www.mshomecorp.com</a:t>
            </a:r>
            <a:endParaRPr lang="en-US" dirty="0"/>
          </a:p>
          <a:p>
            <a:pPr marL="0" indent="0">
              <a:buNone/>
            </a:pPr>
            <a:r>
              <a:rPr lang="en-US" sz="215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www.mshomecorp.com/federal-programs/home/homeowner-rehab</a:t>
            </a:r>
            <a:r>
              <a:rPr lang="en-US" sz="22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2200" dirty="0"/>
          </a:p>
          <a:p>
            <a:endParaRPr lang="en-US" sz="13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71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house with a lawn and a swing&#10;&#10;Description automatically generated">
            <a:extLst>
              <a:ext uri="{FF2B5EF4-FFF2-40B4-BE49-F238E27FC236}">
                <a16:creationId xmlns:a16="http://schemas.microsoft.com/office/drawing/2014/main" id="{09CBCA42-0A74-0483-7330-FCC5F8E0B5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810" b="20749"/>
          <a:stretch/>
        </p:blipFill>
        <p:spPr>
          <a:xfrm>
            <a:off x="4267201" y="10"/>
            <a:ext cx="7924800" cy="3383270"/>
          </a:xfrm>
          <a:prstGeom prst="rect">
            <a:avLst/>
          </a:prstGeom>
        </p:spPr>
      </p:pic>
      <p:pic>
        <p:nvPicPr>
          <p:cNvPr id="7" name="Picture 6" descr="A destroyed house and a road&#10;&#10;Description automatically generated with medium confidence">
            <a:extLst>
              <a:ext uri="{FF2B5EF4-FFF2-40B4-BE49-F238E27FC236}">
                <a16:creationId xmlns:a16="http://schemas.microsoft.com/office/drawing/2014/main" id="{267C7EA8-E256-8363-980D-F528EB836E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4758" r="2" b="18162"/>
          <a:stretch/>
        </p:blipFill>
        <p:spPr>
          <a:xfrm>
            <a:off x="4650916" y="3474720"/>
            <a:ext cx="7555832" cy="3383280"/>
          </a:xfrm>
          <a:prstGeom prst="rect">
            <a:avLst/>
          </a:pr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37F63F-DB65-68F4-93FA-E30E53AB5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04" y="389823"/>
            <a:ext cx="4482164" cy="518320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</a:rPr>
              <a:t>HOMEOWNER REHABILITATION 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</a:rPr>
            </a:b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</a:rPr>
              <a:t>AND 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</a:rPr>
            </a:b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</a:rPr>
              <a:t>DISASTER RECOVERY 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</a:rPr>
            </a:b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</a:rPr>
              <a:t>PROGRAMS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</a:rPr>
            </a:b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lang="en-US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23E0D-2708-A8A8-5289-D7565716E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5573027"/>
            <a:ext cx="4007449" cy="89515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Presented by</a:t>
            </a:r>
            <a:b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Jackie Cobbins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42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436504" y="7093744"/>
            <a:ext cx="365760" cy="365125"/>
          </a:xfrm>
        </p:spPr>
        <p:txBody>
          <a:bodyPr/>
          <a:lstStyle/>
          <a:p>
            <a:fld id="{820D87BA-6E0C-4669-BA61-19C605AB9956}" type="slidenum">
              <a:rPr lang="en-US" sz="1050">
                <a:solidFill>
                  <a:prstClr val="black"/>
                </a:solidFill>
              </a:rPr>
              <a:pPr/>
              <a:t>20</a:t>
            </a:fld>
            <a:endParaRPr lang="en-US" sz="1050">
              <a:solidFill>
                <a:prstClr val="black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1291904" y="1226344"/>
            <a:ext cx="2895600" cy="2209800"/>
          </a:xfrm>
          <a:prstGeom prst="wedgeEllipseCallout">
            <a:avLst>
              <a:gd name="adj1" fmla="val 85045"/>
              <a:gd name="adj2" fmla="val 14003"/>
            </a:avLst>
          </a:prstGeom>
          <a:solidFill>
            <a:srgbClr val="3AA8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Thank you for attending!</a:t>
            </a:r>
          </a:p>
        </p:txBody>
      </p:sp>
      <p:sp>
        <p:nvSpPr>
          <p:cNvPr id="4" name="Isosceles Triangle 3"/>
          <p:cNvSpPr/>
          <p:nvPr/>
        </p:nvSpPr>
        <p:spPr>
          <a:xfrm rot="10800000">
            <a:off x="7339132" y="2730500"/>
            <a:ext cx="709861" cy="508000"/>
          </a:xfrm>
          <a:prstGeom prst="triangle">
            <a:avLst/>
          </a:prstGeom>
          <a:solidFill>
            <a:srgbClr val="FFFF00"/>
          </a:solidFill>
          <a:ln w="1143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39131" y="2754868"/>
            <a:ext cx="709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58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7FE431-E438-42CC-AB32-3941D4591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56558" y="1140903"/>
            <a:ext cx="4555222" cy="595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6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F71EF-5EC2-96E0-9723-0402BD522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21130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HOME PROGRAM BACKGROUND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23DA4-4621-245F-2E20-2B5B8471B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2113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 the HOME Investment Partnerships Program, the Department of Housing and Urban Development allocates funds to eligible State and local governments to strengthen public-private partnerships.  Also to expand the supply of decent, safe, sanitary, and affordable housing, </a:t>
            </a:r>
            <a:r>
              <a:rPr lang="en-US" sz="3600" dirty="0">
                <a:solidFill>
                  <a:srgbClr val="02113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low-income and very low-income families.  Funds may be used to carry out multi-year housing through acquisition, rehabilitation, and new construction of housing, as well as tenant-based rental assistance.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884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699B-B9C0-91AB-B60A-6AB6879A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21130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HOMEOWNER REHABILITATION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1F4BB-20FD-1A87-2027-288F06634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24222"/>
            <a:ext cx="10823917" cy="416403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3600" dirty="0"/>
              <a:t>The Homeowner Rehabilitation Program is a program which  allows the use of funds to assist existing low and very low-income eligible homeowners with the rehabilitation, replacement, or reconstruction of owner-occupied units.  </a:t>
            </a:r>
          </a:p>
          <a:p>
            <a:pPr marL="0" indent="0" algn="just">
              <a:buNone/>
            </a:pPr>
            <a:endParaRPr lang="en-US" sz="360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Funds are distributed 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Statewide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in accordance with the State’s Consolidated Plan and the One-Year Action Plan.</a:t>
            </a:r>
          </a:p>
          <a:p>
            <a:pPr marL="0" indent="0" algn="just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6740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5F146-7E31-EA23-DE3C-58A7E6440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2608"/>
            <a:ext cx="10515600" cy="882817"/>
          </a:xfrm>
        </p:spPr>
        <p:txBody>
          <a:bodyPr/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21130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HOMEOWNER REHABILITATION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64DD8-D67E-149E-341F-D26FE2793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1804"/>
            <a:ext cx="10515600" cy="421515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Accepted Annually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1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Eligible Applicants – Local Units of Government and      				      Non-Profits</a:t>
            </a:r>
          </a:p>
          <a:p>
            <a:pPr marL="0" indent="0">
              <a:buNone/>
            </a:pPr>
            <a:endParaRPr lang="en-US" sz="20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Funds Distribution – Competitive  Process</a:t>
            </a:r>
          </a:p>
          <a:p>
            <a:pPr marL="0" indent="0">
              <a:buNone/>
            </a:pPr>
            <a:endParaRPr lang="en-US" sz="20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Award Request – $600,000 </a:t>
            </a:r>
          </a:p>
          <a:p>
            <a:pPr marL="0" indent="0">
              <a:buNone/>
            </a:pPr>
            <a:endParaRPr lang="en-US" sz="36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gold dollar sign on a black background&#10;&#10;Description automatically generated">
            <a:extLst>
              <a:ext uri="{FF2B5EF4-FFF2-40B4-BE49-F238E27FC236}">
                <a16:creationId xmlns:a16="http://schemas.microsoft.com/office/drawing/2014/main" id="{57B76D46-1586-7099-A643-2D220A407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43994" y="3861810"/>
            <a:ext cx="3048006" cy="29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07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94842B0-684D-44CC-B4BC-D13331CFD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631679-2AB0-8484-F0F2-122C541F4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" y="329184"/>
            <a:ext cx="11856488" cy="1440942"/>
          </a:xfr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b">
            <a:normAutofit fontScale="90000"/>
          </a:bodyPr>
          <a:lstStyle/>
          <a:p>
            <a:pPr algn="ctr"/>
            <a:b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</a:br>
            <a:b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</a:b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	</a:t>
            </a:r>
            <a:r>
              <a:rPr kumimoji="0" lang="en-US" sz="8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NEW AND NOTABLE</a:t>
            </a:r>
            <a:endParaRPr lang="en-US" sz="8900" dirty="0"/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4C2A3DC3-F495-4B99-9FF3-3FB30D632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C40AE-7729-BE5A-C0DE-5FAD0E344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49" y="2667699"/>
            <a:ext cx="10352014" cy="3601275"/>
          </a:xfrm>
        </p:spPr>
        <p:txBody>
          <a:bodyPr>
            <a:normAutofit/>
          </a:bodyPr>
          <a:lstStyle/>
          <a:p>
            <a:pPr marL="4572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Funds Format – 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Forgivable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Grant </a:t>
            </a:r>
          </a:p>
          <a:p>
            <a:pPr marL="4572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60120" lvl="1" indent="-4572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Reservation Letter</a:t>
            </a:r>
          </a:p>
          <a:p>
            <a:pPr marL="502920" lvl="1" indent="0">
              <a:spcBef>
                <a:spcPts val="0"/>
              </a:spcBef>
              <a:buNone/>
              <a:defRPr/>
            </a:pP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960120" lvl="1" indent="-4572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15-Month Benchmark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8" name="Picture 7" descr="A close-up of a folder with a pen&#10;&#10;Description automatically generated">
            <a:extLst>
              <a:ext uri="{FF2B5EF4-FFF2-40B4-BE49-F238E27FC236}">
                <a16:creationId xmlns:a16="http://schemas.microsoft.com/office/drawing/2014/main" id="{4772BC2F-59CA-0FF9-8AAF-76C2117B8B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108" r="-1" b="-1"/>
          <a:stretch/>
        </p:blipFill>
        <p:spPr>
          <a:xfrm>
            <a:off x="8144356" y="4267201"/>
            <a:ext cx="4047645" cy="2590808"/>
          </a:xfrm>
          <a:custGeom>
            <a:avLst/>
            <a:gdLst/>
            <a:ahLst/>
            <a:cxnLst/>
            <a:rect l="l" t="t" r="r" b="b"/>
            <a:pathLst>
              <a:path w="4047645" h="2495811">
                <a:moveTo>
                  <a:pt x="2441891" y="4"/>
                </a:moveTo>
                <a:cubicBezTo>
                  <a:pt x="2489381" y="-78"/>
                  <a:pt x="2536882" y="1163"/>
                  <a:pt x="2584383" y="4428"/>
                </a:cubicBezTo>
                <a:cubicBezTo>
                  <a:pt x="2744314" y="17813"/>
                  <a:pt x="2904989" y="21079"/>
                  <a:pt x="3065367" y="14222"/>
                </a:cubicBezTo>
                <a:cubicBezTo>
                  <a:pt x="3194244" y="5694"/>
                  <a:pt x="3323514" y="4206"/>
                  <a:pt x="3452568" y="9782"/>
                </a:cubicBezTo>
                <a:cubicBezTo>
                  <a:pt x="3572813" y="16442"/>
                  <a:pt x="3693059" y="23233"/>
                  <a:pt x="3813712" y="19315"/>
                </a:cubicBezTo>
                <a:cubicBezTo>
                  <a:pt x="3861755" y="17748"/>
                  <a:pt x="3909121" y="15789"/>
                  <a:pt x="3956758" y="13177"/>
                </a:cubicBezTo>
                <a:lnTo>
                  <a:pt x="4047645" y="9696"/>
                </a:lnTo>
                <a:lnTo>
                  <a:pt x="4047645" y="2495811"/>
                </a:lnTo>
                <a:lnTo>
                  <a:pt x="28177" y="2495811"/>
                </a:lnTo>
                <a:lnTo>
                  <a:pt x="28782" y="2485852"/>
                </a:lnTo>
                <a:cubicBezTo>
                  <a:pt x="31911" y="2365446"/>
                  <a:pt x="35027" y="2245002"/>
                  <a:pt x="38157" y="2124521"/>
                </a:cubicBezTo>
                <a:cubicBezTo>
                  <a:pt x="38284" y="2119444"/>
                  <a:pt x="39171" y="2114494"/>
                  <a:pt x="39171" y="2109417"/>
                </a:cubicBezTo>
                <a:cubicBezTo>
                  <a:pt x="48166" y="1995573"/>
                  <a:pt x="53107" y="1881729"/>
                  <a:pt x="18899" y="1770550"/>
                </a:cubicBezTo>
                <a:cubicBezTo>
                  <a:pt x="15871" y="1760104"/>
                  <a:pt x="14262" y="1749304"/>
                  <a:pt x="14084" y="1738440"/>
                </a:cubicBezTo>
                <a:cubicBezTo>
                  <a:pt x="12413" y="1641514"/>
                  <a:pt x="16644" y="1544587"/>
                  <a:pt x="26754" y="1448181"/>
                </a:cubicBezTo>
                <a:cubicBezTo>
                  <a:pt x="31949" y="1389038"/>
                  <a:pt x="26754" y="1329006"/>
                  <a:pt x="43478" y="1270498"/>
                </a:cubicBezTo>
                <a:cubicBezTo>
                  <a:pt x="50864" y="1241421"/>
                  <a:pt x="55109" y="1211634"/>
                  <a:pt x="56147" y="1181656"/>
                </a:cubicBezTo>
                <a:cubicBezTo>
                  <a:pt x="59948" y="1109060"/>
                  <a:pt x="38537" y="1040779"/>
                  <a:pt x="18139" y="972244"/>
                </a:cubicBezTo>
                <a:cubicBezTo>
                  <a:pt x="7370" y="935945"/>
                  <a:pt x="-5426" y="898886"/>
                  <a:pt x="2429" y="860811"/>
                </a:cubicBezTo>
                <a:cubicBezTo>
                  <a:pt x="16707" y="802251"/>
                  <a:pt x="24854" y="742359"/>
                  <a:pt x="26754" y="682112"/>
                </a:cubicBezTo>
                <a:cubicBezTo>
                  <a:pt x="26754" y="639468"/>
                  <a:pt x="16365" y="597712"/>
                  <a:pt x="20039" y="555195"/>
                </a:cubicBezTo>
                <a:cubicBezTo>
                  <a:pt x="28211" y="472712"/>
                  <a:pt x="30238" y="389734"/>
                  <a:pt x="26121" y="306946"/>
                </a:cubicBezTo>
                <a:cubicBezTo>
                  <a:pt x="26095" y="273846"/>
                  <a:pt x="29846" y="240848"/>
                  <a:pt x="37270" y="208585"/>
                </a:cubicBezTo>
                <a:cubicBezTo>
                  <a:pt x="46506" y="151651"/>
                  <a:pt x="48419" y="93777"/>
                  <a:pt x="42971" y="36360"/>
                </a:cubicBezTo>
                <a:lnTo>
                  <a:pt x="38853" y="8429"/>
                </a:lnTo>
                <a:lnTo>
                  <a:pt x="56649" y="7824"/>
                </a:lnTo>
                <a:cubicBezTo>
                  <a:pt x="210497" y="-156"/>
                  <a:pt x="364754" y="3162"/>
                  <a:pt x="518087" y="17748"/>
                </a:cubicBezTo>
                <a:cubicBezTo>
                  <a:pt x="626567" y="25440"/>
                  <a:pt x="735534" y="24213"/>
                  <a:pt x="843809" y="14092"/>
                </a:cubicBezTo>
                <a:cubicBezTo>
                  <a:pt x="1042499" y="-1711"/>
                  <a:pt x="1240782" y="10958"/>
                  <a:pt x="1439065" y="21666"/>
                </a:cubicBezTo>
                <a:cubicBezTo>
                  <a:pt x="1631105" y="32113"/>
                  <a:pt x="1823010" y="24408"/>
                  <a:pt x="2015050" y="17487"/>
                </a:cubicBezTo>
                <a:cubicBezTo>
                  <a:pt x="2157045" y="12394"/>
                  <a:pt x="2299420" y="249"/>
                  <a:pt x="2441891" y="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82470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45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B504BE-9AEB-FBAC-16C9-7CF445918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71720"/>
            <a:ext cx="6678232" cy="1405214"/>
          </a:xfrm>
        </p:spPr>
        <p:txBody>
          <a:bodyPr anchor="b">
            <a:normAutofit/>
          </a:bodyPr>
          <a:lstStyle/>
          <a:p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HOMEOWNER REHABILITATION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BADB2-CC85-0C24-6685-A51673F18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13" y="2148654"/>
            <a:ext cx="5419288" cy="4028309"/>
          </a:xfrm>
        </p:spPr>
        <p:txBody>
          <a:bodyPr>
            <a:normAutofit lnSpcReduction="10000"/>
          </a:bodyPr>
          <a:lstStyle/>
          <a:p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Eligible Activities</a:t>
            </a:r>
          </a:p>
          <a:p>
            <a:pPr marL="0" indent="0">
              <a:buNone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Rehabilitation – Repair major deficiencies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affecting safety and habitability.</a:t>
            </a:r>
          </a:p>
          <a:p>
            <a:pPr marL="502920" marR="0" lvl="1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88620" indent="-3429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Reconstruction/Replacement – Replacement of existing housing unit.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Picture 5" descr="A close-up of a road sign&#10;&#10;Description automatically generated">
            <a:extLst>
              <a:ext uri="{FF2B5EF4-FFF2-40B4-BE49-F238E27FC236}">
                <a16:creationId xmlns:a16="http://schemas.microsoft.com/office/drawing/2014/main" id="{87A1CD25-6A93-8756-EE07-8E607139F7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760" r="2745" b="-4"/>
          <a:stretch/>
        </p:blipFill>
        <p:spPr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9" name="Picture 8" descr="A house under construction with a driveway&#10;&#10;Description automatically generated">
            <a:extLst>
              <a:ext uri="{FF2B5EF4-FFF2-40B4-BE49-F238E27FC236}">
                <a16:creationId xmlns:a16="http://schemas.microsoft.com/office/drawing/2014/main" id="{8B98BF1D-1AAE-AB86-433D-100A93A647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5464" r="21166"/>
          <a:stretch/>
        </p:blipFill>
        <p:spPr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68" name="Picture 67" descr="A mobile home with a lot of wheels&#10;&#10;Description automatically generated">
            <a:extLst>
              <a:ext uri="{FF2B5EF4-FFF2-40B4-BE49-F238E27FC236}">
                <a16:creationId xmlns:a16="http://schemas.microsoft.com/office/drawing/2014/main" id="{3E59AFAF-4874-ED91-2871-B44EC80942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183" r="334" b="-4"/>
          <a:stretch/>
        </p:blipFill>
        <p:spPr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44818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D112F-6A01-92D0-5452-DEE4DE1C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5550" y="741391"/>
            <a:ext cx="5620436" cy="153320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HOMEOWNER REHABILITATION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E589684-54CA-64D8-C963-5F19FF75B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4697" y="5858828"/>
            <a:ext cx="6406903" cy="123363"/>
            <a:chOff x="7015162" y="5858828"/>
            <a:chExt cx="4300544" cy="123363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B56B8E8-B789-DA4D-E4BE-03FA3165B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255D907-377D-0DF9-B4A4-4B44C46FB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F4DFD21-7EA6-4734-74AB-261533BA4CD8}"/>
              </a:ext>
            </a:extLst>
          </p:cNvPr>
          <p:cNvSpPr txBox="1"/>
          <p:nvPr/>
        </p:nvSpPr>
        <p:spPr>
          <a:xfrm>
            <a:off x="5810250" y="2856576"/>
            <a:ext cx="6115735" cy="242027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88620"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en-US" sz="4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Period of Affordability</a:t>
            </a:r>
          </a:p>
          <a:p>
            <a:pPr marL="4572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417320" lvl="2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kumimoji="0" lang="en-US" altLang="en-US" sz="3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 – 5 years</a:t>
            </a:r>
          </a:p>
          <a:p>
            <a:pPr marL="1417320" lvl="2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kumimoji="0" lang="en-US" altLang="en-US" sz="3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Reconstruction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10 years</a:t>
            </a:r>
            <a:endParaRPr kumimoji="0" lang="en-US" altLang="en-US" sz="32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17320" lvl="2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kumimoji="0" lang="en-US" altLang="en-US" sz="3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Replacement – 10 years</a:t>
            </a:r>
          </a:p>
        </p:txBody>
      </p:sp>
      <p:pic>
        <p:nvPicPr>
          <p:cNvPr id="12" name="Content Placeholder 11" descr="A house with a driveway&#10;&#10;Description automatically generated">
            <a:extLst>
              <a:ext uri="{FF2B5EF4-FFF2-40B4-BE49-F238E27FC236}">
                <a16:creationId xmlns:a16="http://schemas.microsoft.com/office/drawing/2014/main" id="{51E51671-90EC-F922-F2FE-FCD58D31F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8402" y="1433997"/>
            <a:ext cx="5601536" cy="384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3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7F147-DCDA-C098-20D0-3079B7E94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1878"/>
            <a:ext cx="10515600" cy="1166193"/>
          </a:xfrm>
        </p:spPr>
        <p:txBody>
          <a:bodyPr>
            <a:normAutofit/>
          </a:bodyPr>
          <a:lstStyle/>
          <a:p>
            <a:pPr algn="ctr"/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21130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HOMEOWNER REHABILITATION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4433D-D9D2-797C-E483-E6969B467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3908"/>
            <a:ext cx="10515600" cy="5125674"/>
          </a:xfrm>
        </p:spPr>
        <p:txBody>
          <a:bodyPr>
            <a:normAutofit/>
          </a:bodyPr>
          <a:lstStyle/>
          <a:p>
            <a:pPr marL="4572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</a:p>
          <a:p>
            <a:pPr marL="845820" marR="0" lvl="1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Must occupy unit as principal residence</a:t>
            </a:r>
          </a:p>
          <a:p>
            <a:pPr marL="845820" marR="0" lvl="1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Legal ownership of property </a:t>
            </a:r>
          </a:p>
          <a:p>
            <a:pPr marL="845820" marR="0" lvl="1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Proof of owner occupancy – Prior 12 months</a:t>
            </a:r>
          </a:p>
          <a:p>
            <a:pPr marL="845820" marR="0" lvl="1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Property must be a single-family, owner-occupied unit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building, painted, window&#10;&#10;Description automatically generated">
            <a:extLst>
              <a:ext uri="{FF2B5EF4-FFF2-40B4-BE49-F238E27FC236}">
                <a16:creationId xmlns:a16="http://schemas.microsoft.com/office/drawing/2014/main" id="{14664EEC-36BA-9A9A-BF56-65114301F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39090" y="2103873"/>
            <a:ext cx="1577750" cy="116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57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ference 2024">
      <a:dk1>
        <a:srgbClr val="010B29"/>
      </a:dk1>
      <a:lt1>
        <a:sysClr val="window" lastClr="FFFFFF"/>
      </a:lt1>
      <a:dk2>
        <a:srgbClr val="0E2841"/>
      </a:dk2>
      <a:lt2>
        <a:srgbClr val="E8E8E8"/>
      </a:lt2>
      <a:accent1>
        <a:srgbClr val="2771A8"/>
      </a:accent1>
      <a:accent2>
        <a:srgbClr val="E2710A"/>
      </a:accent2>
      <a:accent3>
        <a:srgbClr val="BC3333"/>
      </a:accent3>
      <a:accent4>
        <a:srgbClr val="78CCBB"/>
      </a:accent4>
      <a:accent5>
        <a:srgbClr val="F7BB25"/>
      </a:accent5>
      <a:accent6>
        <a:srgbClr val="4EA72E"/>
      </a:accent6>
      <a:hlink>
        <a:srgbClr val="467886"/>
      </a:hlink>
      <a:folHlink>
        <a:srgbClr val="96607D"/>
      </a:folHlink>
    </a:clrScheme>
    <a:fontScheme name="MHC Template 2024">
      <a:majorFont>
        <a:latin typeface="Futura P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2976</TotalTime>
  <Words>583</Words>
  <Application>Microsoft Office PowerPoint</Application>
  <PresentationFormat>Widescreen</PresentationFormat>
  <Paragraphs>108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Aptos</vt:lpstr>
      <vt:lpstr>Arial</vt:lpstr>
      <vt:lpstr>Calibri</vt:lpstr>
      <vt:lpstr>Futura PT Bold</vt:lpstr>
      <vt:lpstr>Garamond</vt:lpstr>
      <vt:lpstr>Times New Roman</vt:lpstr>
      <vt:lpstr>Wingdings</vt:lpstr>
      <vt:lpstr>Office Theme</vt:lpstr>
      <vt:lpstr>PowerPoint Presentation</vt:lpstr>
      <vt:lpstr>HOMEOWNER REHABILITATION   AND   DISASTER RECOVERY   PROGRAMS  </vt:lpstr>
      <vt:lpstr>HOME PROGRAM BACKGROUND</vt:lpstr>
      <vt:lpstr>HOMEOWNER REHABILITATION </vt:lpstr>
      <vt:lpstr>HOMEOWNER REHABILITATION </vt:lpstr>
      <vt:lpstr>   NEW AND NOTABLE</vt:lpstr>
      <vt:lpstr>HOMEOWNER REHABILITATION </vt:lpstr>
      <vt:lpstr>HOMEOWNER REHABILITATION </vt:lpstr>
      <vt:lpstr>HOMEOWNER REHABILITATION </vt:lpstr>
      <vt:lpstr>HOMEOWNER REHABILITATION </vt:lpstr>
      <vt:lpstr>DISASTER RECOVERY PROGRAM</vt:lpstr>
      <vt:lpstr>DISASTER RECOVERY PROGRAM</vt:lpstr>
      <vt:lpstr>DISASTER RECOVERY PROGRAM</vt:lpstr>
      <vt:lpstr>DISASTER RECOVERY PROGRAM</vt:lpstr>
      <vt:lpstr>DISASTER RECOVERY PROGRAM </vt:lpstr>
      <vt:lpstr>DISASTER RECOVERY PROGRAM</vt:lpstr>
      <vt:lpstr>OVERVIEW</vt:lpstr>
      <vt:lpstr>Questions?</vt:lpstr>
      <vt:lpstr>CONTACT INFORMATION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Sistrunk</dc:creator>
  <cp:lastModifiedBy>Jackie Cobbins</cp:lastModifiedBy>
  <cp:revision>60</cp:revision>
  <cp:lastPrinted>2024-04-15T18:52:31Z</cp:lastPrinted>
  <dcterms:created xsi:type="dcterms:W3CDTF">2024-03-04T16:14:20Z</dcterms:created>
  <dcterms:modified xsi:type="dcterms:W3CDTF">2024-04-23T13:46:03Z</dcterms:modified>
</cp:coreProperties>
</file>